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  <p:sldMasterId id="2147483758" r:id="rId2"/>
  </p:sldMasterIdLst>
  <p:notesMasterIdLst>
    <p:notesMasterId r:id="rId18"/>
  </p:notesMasterIdLst>
  <p:sldIdLst>
    <p:sldId id="256" r:id="rId3"/>
    <p:sldId id="25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4F8AD-165B-4DB1-9E63-C35FF0E0D925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C9824-5B2E-4221-996D-34D0DD2FD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049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B3B2-64AF-41B4-92DA-B4A94E3DEA72}" type="datetime1">
              <a:rPr lang="en-US" smtClean="0"/>
              <a:t>3/5/21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5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34C8-3A40-499E-AD28-A9E83BFA4787}" type="datetime1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7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65DD-EBEB-4B46-A55F-E0A1D8D44088}" type="datetime1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3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B30D-AA20-4B68-923F-6091AED9D47C}" type="datetime1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97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361D-ACFC-41B8-9030-F659D32CA906}" type="datetime1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71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D4FC-C095-4C69-898F-327918A17A0F}" type="datetime1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28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810D-E690-4D1D-8DD1-96423A0375FC}" type="datetime1">
              <a:rPr lang="en-US" smtClean="0"/>
              <a:t>3/5/21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60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9D7E-ACB9-4BD7-A569-30EE5E1FBF3D}" type="datetime1">
              <a:rPr lang="en-US" smtClean="0"/>
              <a:t>3/5/21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07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9232-3ACA-41AE-8C59-38E3BB722737}" type="datetime1">
              <a:rPr lang="en-US" smtClean="0"/>
              <a:t>3/5/21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99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C6FE-CB2C-491F-9FE1-BFE1E5235CDB}" type="datetime1">
              <a:rPr lang="en-US" smtClean="0"/>
              <a:t>3/5/21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48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47C3-1761-40D9-859D-80521363BAE6}" type="datetime1">
              <a:rPr lang="en-US" smtClean="0"/>
              <a:t>3/5/21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FDA7-3A07-4C07-AA8C-AC4E563DF109}" type="datetime1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9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BA4F-B94F-4EC8-831F-0687D7BCB2A1}" type="datetime1">
              <a:rPr lang="en-US" smtClean="0"/>
              <a:t>3/5/21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63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DD62-ECAA-4CEF-A53B-83BC10BCB996}" type="datetime1">
              <a:rPr lang="en-US" smtClean="0"/>
              <a:t>3/5/21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52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E93F-69AD-448F-A062-949461F72214}" type="datetime1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24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22452-0880-4D14-96FF-CC9C6159824C}" type="datetime1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2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9670-8EA0-476A-BCF8-FAE1E4EB2001}" type="datetime1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40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E373-A9D3-46E3-BEB5-7C2B2E6A7287}" type="datetime1">
              <a:rPr lang="en-US" smtClean="0"/>
              <a:t>3/5/21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33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190B-061A-49D7-B42D-C20F63B0777A}" type="datetime1">
              <a:rPr lang="en-US" smtClean="0"/>
              <a:t>3/5/21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3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629D-3BE6-440C-8725-54AD4579E628}" type="datetime1">
              <a:rPr lang="en-US" smtClean="0"/>
              <a:t>3/5/21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0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C252-1C59-46AA-AF4C-91D2AC74B11C}" type="datetime1">
              <a:rPr lang="en-US" smtClean="0"/>
              <a:t>3/5/21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03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0F0E-E2BA-4394-8109-C74513C62DC3}" type="datetime1">
              <a:rPr lang="en-US" smtClean="0"/>
              <a:t>3/5/21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2584-7298-4178-906E-E213F160985E}" type="datetime1">
              <a:rPr lang="en-US" smtClean="0"/>
              <a:t>3/5/21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3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962327FE-F04E-4AEA-97AE-39BC905B339E}" type="datetime1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0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797" r:id="rId5"/>
    <p:sldLayoutId id="2147483798" r:id="rId6"/>
    <p:sldLayoutId id="2147483803" r:id="rId7"/>
    <p:sldLayoutId id="2147483799" r:id="rId8"/>
    <p:sldLayoutId id="2147483800" r:id="rId9"/>
    <p:sldLayoutId id="2147483801" r:id="rId10"/>
    <p:sldLayoutId id="214748380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F5D1C-FE31-4FC2-A7B2-E9C87378C28B}" type="datetime1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7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1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A678705-CF8E-4B51-B199-74BB431C7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E17E22-15C6-47B6-B957-58A8838B9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076F68F-43D8-4293-8C34-5085FD90B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2163" y="685800"/>
            <a:ext cx="10830681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4F61B6-9A6A-4BAA-B146-E9BCADB1F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749441"/>
            <a:ext cx="4724400" cy="2166508"/>
          </a:xfrm>
        </p:spPr>
        <p:txBody>
          <a:bodyPr>
            <a:normAutofit/>
          </a:bodyPr>
          <a:lstStyle/>
          <a:p>
            <a:r>
              <a:rPr lang="en-GB" i="0" dirty="0"/>
              <a:t>Oakham Canal Regeneration project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E4C9D2-222A-480F-A0C7-8030D04CF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847" y="1189554"/>
            <a:ext cx="2139302" cy="15309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CB2C0E-1282-442E-BDBF-C22B151A3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697" y="685801"/>
            <a:ext cx="2208273" cy="55024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C3BD8F-342D-4832-BD41-E4AE44C56EBF}"/>
              </a:ext>
            </a:extLst>
          </p:cNvPr>
          <p:cNvSpPr txBox="1"/>
          <p:nvPr/>
        </p:nvSpPr>
        <p:spPr>
          <a:xfrm>
            <a:off x="8399207" y="5691623"/>
            <a:ext cx="25072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F3DD5C-20C7-414D-AC2D-E9AF44998520}"/>
              </a:ext>
            </a:extLst>
          </p:cNvPr>
          <p:cNvSpPr txBox="1"/>
          <p:nvPr/>
        </p:nvSpPr>
        <p:spPr>
          <a:xfrm>
            <a:off x="7991168" y="4826384"/>
            <a:ext cx="25072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7A7920-612C-4B28-AC39-6A9019CD13ED}"/>
              </a:ext>
            </a:extLst>
          </p:cNvPr>
          <p:cNvSpPr txBox="1"/>
          <p:nvPr/>
        </p:nvSpPr>
        <p:spPr>
          <a:xfrm>
            <a:off x="8487698" y="4052094"/>
            <a:ext cx="25072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0FCD5F-FAD4-4A0A-8324-8FC06FB03D93}"/>
              </a:ext>
            </a:extLst>
          </p:cNvPr>
          <p:cNvSpPr txBox="1"/>
          <p:nvPr/>
        </p:nvSpPr>
        <p:spPr>
          <a:xfrm>
            <a:off x="8872471" y="2916468"/>
            <a:ext cx="25072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98D980-2042-4AAC-9E14-BA60A4A01A0F}"/>
              </a:ext>
            </a:extLst>
          </p:cNvPr>
          <p:cNvSpPr txBox="1"/>
          <p:nvPr/>
        </p:nvSpPr>
        <p:spPr>
          <a:xfrm>
            <a:off x="9525000" y="1463752"/>
            <a:ext cx="25072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E8DD5A-35B8-4132-B3D4-CBA3B3AB0E47}"/>
              </a:ext>
            </a:extLst>
          </p:cNvPr>
          <p:cNvSpPr txBox="1"/>
          <p:nvPr/>
        </p:nvSpPr>
        <p:spPr>
          <a:xfrm>
            <a:off x="8730482" y="1647246"/>
            <a:ext cx="25072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3570CE-C14E-477C-8B57-224E3B4D6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021" y="1068420"/>
            <a:ext cx="2396968" cy="199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13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C2B6AD-1549-4918-A07C-9C5500C0E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GB" dirty="0"/>
              <a:t>SECTION 4 - Photos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9AAD83-9A1D-4B19-91AF-C69F0DC5AF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729" y="2150640"/>
            <a:ext cx="2003963" cy="354012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E4C9D2-222A-480F-A0C7-8030D04CF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5150" y="685800"/>
            <a:ext cx="1810166" cy="1295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BEBDDB-3946-4F6F-8C27-89FAEB0A0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833" y="2157465"/>
            <a:ext cx="2021113" cy="3540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C23E31-FE94-47BE-A52C-5691C25A94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2696" y="2150639"/>
            <a:ext cx="1998458" cy="35401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CF3B9D-A2F7-4AC7-98CD-42014107AD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6695" y="2147226"/>
            <a:ext cx="2003963" cy="35469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AC9512-7555-4BDD-9D8D-33C232A9C3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684" y="713571"/>
            <a:ext cx="1726464" cy="143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11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C2B6AD-1549-4918-A07C-9C5500C0E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GB" dirty="0"/>
              <a:t>Section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C413C-A524-4707-B6B4-CA0E942A3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3038212" cy="354064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AIMS</a:t>
            </a:r>
          </a:p>
          <a:p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Manage pathway along the bank</a:t>
            </a:r>
          </a:p>
          <a:p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Work with the angling society to achieve their aims, whilst being sympathetic to the native flora and fauna</a:t>
            </a:r>
          </a:p>
          <a:p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Look at reedbed management </a:t>
            </a:r>
          </a:p>
          <a:p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Improve biodiversity and water quality of the section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E4C9D2-222A-480F-A0C7-8030D04CF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150" y="685800"/>
            <a:ext cx="1810166" cy="12954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36C2784-7838-42CD-80E1-8D7667DB3E22}"/>
              </a:ext>
            </a:extLst>
          </p:cNvPr>
          <p:cNvSpPr txBox="1">
            <a:spLocks/>
          </p:cNvSpPr>
          <p:nvPr/>
        </p:nvSpPr>
        <p:spPr>
          <a:xfrm>
            <a:off x="4594370" y="2206257"/>
            <a:ext cx="3180826" cy="354064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ACTIONS</a:t>
            </a:r>
          </a:p>
          <a:p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Look into solutions to raise the pathway and sympathetically install fishing platforms</a:t>
            </a:r>
          </a:p>
          <a:p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Undertake species surveys, priority for water vole and dragonfly</a:t>
            </a:r>
          </a:p>
          <a:p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Produce long term management plan sympathetic to all path owners/users to enhance the current biodiversity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CCAA21D-2EBB-4255-A403-AD885F6505EC}"/>
              </a:ext>
            </a:extLst>
          </p:cNvPr>
          <p:cNvSpPr txBox="1">
            <a:spLocks/>
          </p:cNvSpPr>
          <p:nvPr/>
        </p:nvSpPr>
        <p:spPr>
          <a:xfrm>
            <a:off x="7959754" y="2206257"/>
            <a:ext cx="3180826" cy="354064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ECOLOGY</a:t>
            </a:r>
          </a:p>
          <a:p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Hedgehog houses</a:t>
            </a:r>
          </a:p>
          <a:p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Roe deer</a:t>
            </a:r>
          </a:p>
          <a:p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Bat/bird boxes present</a:t>
            </a:r>
          </a:p>
          <a:p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Broken waterbird egg</a:t>
            </a:r>
          </a:p>
          <a:p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Freshwater mussel (eaten by heron)</a:t>
            </a:r>
          </a:p>
          <a:p>
            <a:endParaRPr lang="en-GB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894A64-5357-4F5D-93A8-B5D624548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4" y="713571"/>
            <a:ext cx="1697288" cy="140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26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C2B6AD-1549-4918-A07C-9C5500C0E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GB" dirty="0"/>
              <a:t>SECTION 5 - Photos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7E5B3B-364D-4A77-9768-9BF8BE97E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306" y="2118214"/>
            <a:ext cx="2003723" cy="354012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E4C9D2-222A-480F-A0C7-8030D04CF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5150" y="685800"/>
            <a:ext cx="1810166" cy="1295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4B8BB3-3003-4312-8EAB-9425CA4B0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7396" y="2118213"/>
            <a:ext cx="2003723" cy="35445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5C7E30-D8D1-408D-A900-4A4E5F3721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486" y="2118213"/>
            <a:ext cx="2013881" cy="3540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F785C8-1C0D-4580-9A0C-CB14565D44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9905" y="2118213"/>
            <a:ext cx="2002046" cy="35401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855AC5-E2B4-4E7B-99F9-3DCE7BB55F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783" y="703719"/>
            <a:ext cx="1585341" cy="131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27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C2B6AD-1549-4918-A07C-9C5500C0E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GB" dirty="0"/>
              <a:t>Section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C413C-A524-4707-B6B4-CA0E942A3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3038212" cy="354064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AIMS</a:t>
            </a:r>
          </a:p>
          <a:p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Maintain and enhance pathway</a:t>
            </a:r>
          </a:p>
          <a:p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Mange and enhance scrubland</a:t>
            </a:r>
          </a:p>
          <a:p>
            <a:pPr marL="0" indent="0">
              <a:buNone/>
            </a:pPr>
            <a:endParaRPr lang="en-GB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E4C9D2-222A-480F-A0C7-8030D04CF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150" y="685800"/>
            <a:ext cx="1810166" cy="12954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36C2784-7838-42CD-80E1-8D7667DB3E22}"/>
              </a:ext>
            </a:extLst>
          </p:cNvPr>
          <p:cNvSpPr txBox="1">
            <a:spLocks/>
          </p:cNvSpPr>
          <p:nvPr/>
        </p:nvSpPr>
        <p:spPr>
          <a:xfrm>
            <a:off x="4594370" y="2206257"/>
            <a:ext cx="3180826" cy="354064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ACTIONS</a:t>
            </a:r>
          </a:p>
          <a:p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Produce maintenance plan for the scrub and woodland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CCAA21D-2EBB-4255-A403-AD885F6505EC}"/>
              </a:ext>
            </a:extLst>
          </p:cNvPr>
          <p:cNvSpPr txBox="1">
            <a:spLocks/>
          </p:cNvSpPr>
          <p:nvPr/>
        </p:nvSpPr>
        <p:spPr>
          <a:xfrm>
            <a:off x="7959754" y="2206257"/>
            <a:ext cx="3180826" cy="354064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ECOLOGY</a:t>
            </a:r>
          </a:p>
          <a:p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Semi-natural native woodland and scrub</a:t>
            </a:r>
          </a:p>
          <a:p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Bat potential mature tree</a:t>
            </a:r>
          </a:p>
          <a:p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Roe deer (faeces and tracks)</a:t>
            </a:r>
          </a:p>
          <a:p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Badger sett</a:t>
            </a:r>
          </a:p>
          <a:p>
            <a:endParaRPr lang="en-GB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F8DC7D7-1954-4D4D-AF75-72D903887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3" y="713570"/>
            <a:ext cx="1687714" cy="140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6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C2B6AD-1549-4918-A07C-9C5500C0E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GB" dirty="0"/>
              <a:t>SECTION 6 - Photos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FDA07F-9229-457C-B0EB-5EA055EA5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8052" y="2103986"/>
            <a:ext cx="2028395" cy="354012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E4C9D2-222A-480F-A0C7-8030D04CF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5150" y="685800"/>
            <a:ext cx="1810166" cy="1295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40B78E-F52A-4EB0-8A23-D72D7D4FB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4067" y="2103986"/>
            <a:ext cx="2002046" cy="3540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1049A0-8F04-4B8C-8744-A95B1916D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1591" y="2103986"/>
            <a:ext cx="2003131" cy="3540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A2711F-1E77-473C-8568-0FCD5AB7D8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4664" y="2103986"/>
            <a:ext cx="2002882" cy="35401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26E9D8-649F-436B-9C54-C099DCB5AF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783" y="747141"/>
            <a:ext cx="1600399" cy="132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17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C2B6AD-1549-4918-A07C-9C5500C0E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GB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C413C-A524-4707-B6B4-CA0E942A3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/>
          </a:bodyPr>
          <a:lstStyle/>
          <a:p>
            <a:r>
              <a:rPr lang="en-GB" dirty="0"/>
              <a:t>Produce management plans for each section</a:t>
            </a:r>
          </a:p>
          <a:p>
            <a:r>
              <a:rPr lang="en-GB" dirty="0"/>
              <a:t>Produce community engagement boards and install at the beginning of each section to explain the plans for the future – point them towards Facebook page and website</a:t>
            </a:r>
          </a:p>
          <a:p>
            <a:r>
              <a:rPr lang="en-GB" dirty="0"/>
              <a:t>Plan in and undertake species surveys starting in March</a:t>
            </a:r>
          </a:p>
          <a:p>
            <a:r>
              <a:rPr lang="en-GB" dirty="0"/>
              <a:t>Present solutions to maintenance and enhancement of footpaths and banks whilst enhancing biodiversity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E4C9D2-222A-480F-A0C7-8030D04CF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150" y="685800"/>
            <a:ext cx="1810166" cy="1295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20895B-9368-4B33-97D2-2728E1327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3" y="713571"/>
            <a:ext cx="1810165" cy="150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97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C2B6AD-1549-4918-A07C-9C5500C0E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GB" dirty="0"/>
              <a:t>Project 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C413C-A524-4707-B6B4-CA0E942A3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To create and maintain an environmental and leisure “Green Corridor”, based upon the remains of the Oakham canal to the north of Oakham, which will: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800" dirty="0">
                <a:latin typeface="Helvetica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en-GB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rotect the original course of the Oakham Canal in the landscape as a recognised heritage asset;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Incorporate, protect, enhance, and maintain, a diverse range of wildlife habitats;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Incorporate, enhance and maintain public rights of way;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Provide opportunities for, and encourage participation in, a range of leisure activities, in a coherent linear park setting;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Increase public interest in, and awareness of, the Oakham Canal;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Provide learning opportunities about the canal and its history, as well as the environment and ecology that the Green Corridor provides;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Provide opportunities for community engagement and skills development through volunteer projects for the preservation of the heritage features of the Oakham Canal, as well as other environmental and conservation projects;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Allow interpretation to be provided for areas of special heritage, environmental or ecological interest; and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Offer the opportunity, through extension of the Project northwards, to create a long distance right of way towards Melton Mowbray and onwards into the </a:t>
            </a:r>
            <a:r>
              <a:rPr lang="en-GB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Wreake</a:t>
            </a:r>
            <a:r>
              <a:rPr lang="en-GB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valley.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E4C9D2-222A-480F-A0C7-8030D04CF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281" y="824025"/>
            <a:ext cx="1530349" cy="10951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C4A7C6-4BB1-40BB-8B71-1E540892E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84" y="713571"/>
            <a:ext cx="1706864" cy="141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08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C2B6AD-1549-4918-A07C-9C5500C0E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GB" dirty="0"/>
              <a:t>Section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C413C-A524-4707-B6B4-CA0E942A3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3038212" cy="354064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AIMS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000" dirty="0">
                <a:solidFill>
                  <a:schemeClr val="bg2">
                    <a:lumMod val="25000"/>
                  </a:schemeClr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Aim is to develop a maintenance strategy for this section that can be approved by RCC and "sold" to local residents. We would engage local residents in ongoing maintenance / care.</a:t>
            </a:r>
            <a:endParaRPr lang="en-GB" sz="1100" dirty="0">
              <a:solidFill>
                <a:schemeClr val="bg2">
                  <a:lumMod val="25000"/>
                </a:schemeClr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endParaRPr lang="en-GB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E4C9D2-222A-480F-A0C7-8030D04CF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150" y="685800"/>
            <a:ext cx="1810166" cy="12954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36C2784-7838-42CD-80E1-8D7667DB3E22}"/>
              </a:ext>
            </a:extLst>
          </p:cNvPr>
          <p:cNvSpPr txBox="1">
            <a:spLocks/>
          </p:cNvSpPr>
          <p:nvPr/>
        </p:nvSpPr>
        <p:spPr>
          <a:xfrm>
            <a:off x="4594370" y="2206257"/>
            <a:ext cx="3180826" cy="354064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ACTIONS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000" dirty="0">
                <a:solidFill>
                  <a:schemeClr val="bg2">
                    <a:lumMod val="25000"/>
                  </a:schemeClr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Priority section for the project, but also the most sensitive due to the resident interface</a:t>
            </a:r>
            <a:endParaRPr lang="en-GB" sz="1100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000" dirty="0">
                <a:solidFill>
                  <a:schemeClr val="bg2">
                    <a:lumMod val="25000"/>
                  </a:schemeClr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Look to improve water quality of the existing pond – management plans for trees</a:t>
            </a:r>
            <a:endParaRPr lang="en-GB" sz="1100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000" dirty="0">
                <a:solidFill>
                  <a:schemeClr val="bg2">
                    <a:lumMod val="25000"/>
                  </a:schemeClr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Introduce community engagement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000" dirty="0">
                <a:solidFill>
                  <a:schemeClr val="bg2">
                    <a:lumMod val="25000"/>
                  </a:schemeClr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Look at the ash dieback issue</a:t>
            </a:r>
            <a:endParaRPr lang="en-GB" sz="11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000" dirty="0">
                <a:solidFill>
                  <a:schemeClr val="bg2">
                    <a:lumMod val="25000"/>
                  </a:schemeClr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Suggest native species to replace flora currently in situ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000" dirty="0">
                <a:solidFill>
                  <a:schemeClr val="bg2">
                    <a:lumMod val="25000"/>
                  </a:schemeClr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 water level management options</a:t>
            </a:r>
            <a:endParaRPr lang="en-GB" sz="1000" dirty="0">
              <a:solidFill>
                <a:srgbClr val="26282A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000" dirty="0">
                <a:solidFill>
                  <a:srgbClr val="29373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Produce management plan to maintain and enhance the section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CCAA21D-2EBB-4255-A403-AD885F6505EC}"/>
              </a:ext>
            </a:extLst>
          </p:cNvPr>
          <p:cNvSpPr txBox="1">
            <a:spLocks/>
          </p:cNvSpPr>
          <p:nvPr/>
        </p:nvSpPr>
        <p:spPr>
          <a:xfrm>
            <a:off x="7959754" y="2206257"/>
            <a:ext cx="3180826" cy="354064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ECOLOGY</a:t>
            </a:r>
          </a:p>
          <a:p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Cotoneaster (non-native decorative)</a:t>
            </a:r>
          </a:p>
          <a:p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Laurel</a:t>
            </a:r>
          </a:p>
          <a:p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Numerous waterbird sp.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3A20F4F-6B3E-438C-8001-608ECBCC8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4" y="713571"/>
            <a:ext cx="1810166" cy="150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79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C2B6AD-1549-4918-A07C-9C5500C0E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GB" dirty="0"/>
              <a:t>SECTION 1 - Photos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64F3F3-D5E0-4220-A0C1-D50EFC818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599" y="2193968"/>
            <a:ext cx="1810165" cy="32099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E4C9D2-222A-480F-A0C7-8030D04CF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5150" y="685800"/>
            <a:ext cx="1810166" cy="1295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2FE174-3B7A-4D2C-AEEA-70D761B6E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481" y="2193968"/>
            <a:ext cx="1810165" cy="32099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36F646-D3D2-47B6-996F-842D2B419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3364" y="2193968"/>
            <a:ext cx="1821072" cy="32099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58ED6D-350E-484E-A2E3-1714AD03FB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0236" y="2187653"/>
            <a:ext cx="1810165" cy="32225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6B4CCC-EFE9-45B0-A103-E202538DA5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683" y="713571"/>
            <a:ext cx="1810165" cy="150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59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C2B6AD-1549-4918-A07C-9C5500C0E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GB" dirty="0"/>
              <a:t>Section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C413C-A524-4707-B6B4-CA0E942A3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3038212" cy="354064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AIMS</a:t>
            </a:r>
          </a:p>
          <a:p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Focus on improving pathway through trees and re-routing official route to the field edge</a:t>
            </a:r>
          </a:p>
          <a:p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Remove infected ash trees</a:t>
            </a:r>
          </a:p>
          <a:p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Install boardwalk and viewing platforms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E4C9D2-222A-480F-A0C7-8030D04CF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150" y="685800"/>
            <a:ext cx="1810166" cy="12954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36C2784-7838-42CD-80E1-8D7667DB3E22}"/>
              </a:ext>
            </a:extLst>
          </p:cNvPr>
          <p:cNvSpPr txBox="1">
            <a:spLocks/>
          </p:cNvSpPr>
          <p:nvPr/>
        </p:nvSpPr>
        <p:spPr>
          <a:xfrm>
            <a:off x="4594370" y="2206257"/>
            <a:ext cx="3180826" cy="354064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93737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ACTIONS</a:t>
            </a:r>
          </a:p>
          <a:p>
            <a:pPr marL="0" indent="0">
              <a:buNone/>
            </a:pPr>
            <a:r>
              <a:rPr lang="en-GB" sz="1000" dirty="0">
                <a:latin typeface="Helvetica" pitchFamily="2" charset="0"/>
              </a:rPr>
              <a:t>As there is currently no public right of way on this section, we are currently in discussions with the landowner to see if there is a way to allow public access and allow the following actions to go ahead:</a:t>
            </a:r>
            <a:endParaRPr lang="en-GB" sz="1000" dirty="0"/>
          </a:p>
          <a:p>
            <a:r>
              <a:rPr lang="en-GB" sz="1000" dirty="0">
                <a:solidFill>
                  <a:srgbClr val="29373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Survey trees to establish best course of action for the removal and management of unsafe trees</a:t>
            </a:r>
          </a:p>
          <a:p>
            <a:r>
              <a:rPr lang="en-GB" sz="1000" dirty="0">
                <a:solidFill>
                  <a:srgbClr val="29373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Look at the depth of the “swamp” in this section to establish best methods for installing boardwalk and viewing platforms</a:t>
            </a:r>
          </a:p>
          <a:p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93737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Engage community and create volunteer work party in order to manage section</a:t>
            </a:r>
          </a:p>
          <a:p>
            <a:r>
              <a:rPr lang="en-GB" sz="1000" dirty="0">
                <a:solidFill>
                  <a:srgbClr val="29373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Produce management plan to maintain the swap in its current state</a:t>
            </a:r>
          </a:p>
          <a:p>
            <a:r>
              <a:rPr lang="en-GB" sz="1000" dirty="0">
                <a:solidFill>
                  <a:srgbClr val="293737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Create scrapes to encourage amphibious population</a:t>
            </a:r>
            <a:endParaRPr lang="en-GB" sz="10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293737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CCAA21D-2EBB-4255-A403-AD885F6505EC}"/>
              </a:ext>
            </a:extLst>
          </p:cNvPr>
          <p:cNvSpPr txBox="1">
            <a:spLocks/>
          </p:cNvSpPr>
          <p:nvPr/>
        </p:nvSpPr>
        <p:spPr>
          <a:xfrm>
            <a:off x="7959754" y="2206257"/>
            <a:ext cx="3180826" cy="354064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93737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ECOLOGY</a:t>
            </a:r>
          </a:p>
          <a:p>
            <a:r>
              <a:rPr lang="en-GB" sz="1000" dirty="0">
                <a:solidFill>
                  <a:srgbClr val="29373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Non-native cotoneaster species</a:t>
            </a:r>
          </a:p>
          <a:p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93737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Laurel</a:t>
            </a:r>
          </a:p>
          <a:p>
            <a:r>
              <a:rPr lang="en-GB" sz="1000" dirty="0">
                <a:solidFill>
                  <a:srgbClr val="29373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Jelly ear fungus</a:t>
            </a:r>
          </a:p>
          <a:p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93737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Small </a:t>
            </a:r>
            <a:r>
              <a:rPr lang="en-GB" sz="1000" dirty="0">
                <a:solidFill>
                  <a:srgbClr val="29373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mammal holes</a:t>
            </a:r>
          </a:p>
          <a:p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93737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King Alfred cakes fungus</a:t>
            </a:r>
          </a:p>
          <a:p>
            <a:r>
              <a:rPr lang="en-GB" sz="1000" dirty="0">
                <a:solidFill>
                  <a:srgbClr val="29373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Potential woodpecker signs</a:t>
            </a:r>
          </a:p>
          <a:p>
            <a:endParaRPr lang="en-GB" dirty="0">
              <a:solidFill>
                <a:srgbClr val="293737"/>
              </a:solidFill>
              <a:latin typeface="Goudy Old Style"/>
            </a:endParaRPr>
          </a:p>
          <a:p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93737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09DE08-49F7-412A-8484-AEDE482A8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4" y="713571"/>
            <a:ext cx="1797552" cy="14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42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C2B6AD-1549-4918-A07C-9C5500C0E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GB" dirty="0"/>
              <a:t>SECTION 2 - Photos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5A628B-719E-486F-94DF-7E188EADE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9935" y="2344482"/>
            <a:ext cx="1990124" cy="354012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E4C9D2-222A-480F-A0C7-8030D04CF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5150" y="685800"/>
            <a:ext cx="1810166" cy="1295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EFE6EF-8E61-4CF6-B63C-9A83EADFC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144" y="2326130"/>
            <a:ext cx="1995690" cy="3540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DE03E7-206B-408A-A37F-CE192E2EDB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9160" y="2326130"/>
            <a:ext cx="1959340" cy="35217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9822E8-6DB7-4B15-B05B-53F29E20D6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2221" y="2326130"/>
            <a:ext cx="1996503" cy="35401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441533-1991-4FA0-AC90-04C4523903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683" y="713571"/>
            <a:ext cx="1810165" cy="150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83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C2B6AD-1549-4918-A07C-9C5500C0E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GB" dirty="0"/>
              <a:t>Section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C413C-A524-4707-B6B4-CA0E942A3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3038212" cy="354064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AIMS</a:t>
            </a:r>
          </a:p>
          <a:p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Manage hedgerow or liaise with the farmer to educate him towards more sympathetic management</a:t>
            </a:r>
          </a:p>
          <a:p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Improve the pathway</a:t>
            </a:r>
          </a:p>
          <a:p>
            <a:endParaRPr lang="en-GB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E4C9D2-222A-480F-A0C7-8030D04CF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150" y="685800"/>
            <a:ext cx="1810166" cy="12954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36C2784-7838-42CD-80E1-8D7667DB3E22}"/>
              </a:ext>
            </a:extLst>
          </p:cNvPr>
          <p:cNvSpPr txBox="1">
            <a:spLocks/>
          </p:cNvSpPr>
          <p:nvPr/>
        </p:nvSpPr>
        <p:spPr>
          <a:xfrm>
            <a:off x="4594370" y="2206257"/>
            <a:ext cx="3180826" cy="354064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ACTIONS</a:t>
            </a:r>
          </a:p>
          <a:p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Produce hedgerow management plan</a:t>
            </a:r>
          </a:p>
          <a:p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Suggest alternative native hedgerow species to enhance hedgerow</a:t>
            </a:r>
          </a:p>
          <a:p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Encourage native planting	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CCAA21D-2EBB-4255-A403-AD885F6505EC}"/>
              </a:ext>
            </a:extLst>
          </p:cNvPr>
          <p:cNvSpPr txBox="1">
            <a:spLocks/>
          </p:cNvSpPr>
          <p:nvPr/>
        </p:nvSpPr>
        <p:spPr>
          <a:xfrm>
            <a:off x="7959754" y="2206257"/>
            <a:ext cx="3180826" cy="354064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ECOLOGY</a:t>
            </a:r>
          </a:p>
          <a:p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Small mammal holes</a:t>
            </a:r>
          </a:p>
          <a:p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Species-poor hedgerow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C518EA-5047-481C-A177-BA6F06406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4" y="713571"/>
            <a:ext cx="1797552" cy="14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81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C2B6AD-1549-4918-A07C-9C5500C0E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GB" dirty="0"/>
              <a:t>SECTION 3 - Photos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E79FB5-4764-4A41-B31F-3F3795EF6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7976" y="2169303"/>
            <a:ext cx="2008401" cy="354012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E4C9D2-222A-480F-A0C7-8030D04CF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5150" y="685800"/>
            <a:ext cx="1810166" cy="1295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A24B9B-6F08-4D99-9514-DD5039740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5420" y="2169303"/>
            <a:ext cx="1980273" cy="35352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9B332B-7EDD-48A4-9B81-866A4A231A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2638" y="2169303"/>
            <a:ext cx="2019259" cy="35352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7FD30-6581-4A3D-B5CB-D1C915A6E8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8842" y="2174292"/>
            <a:ext cx="1990155" cy="35303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222C10-AC5E-47E9-8CF0-271B40C77A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684" y="713571"/>
            <a:ext cx="1678138" cy="139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47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C2B6AD-1549-4918-A07C-9C5500C0E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GB" dirty="0"/>
              <a:t>Section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C413C-A524-4707-B6B4-CA0E942A3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3038212" cy="354064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AIMS</a:t>
            </a:r>
          </a:p>
          <a:p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Manage this section in a way that is sympathetic to wildlife, but also importantly all users of the pathway (anglers, walkers etc)</a:t>
            </a:r>
          </a:p>
          <a:p>
            <a:endParaRPr lang="en-GB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E4C9D2-222A-480F-A0C7-8030D04CF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150" y="685800"/>
            <a:ext cx="1810166" cy="12954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36C2784-7838-42CD-80E1-8D7667DB3E22}"/>
              </a:ext>
            </a:extLst>
          </p:cNvPr>
          <p:cNvSpPr txBox="1">
            <a:spLocks/>
          </p:cNvSpPr>
          <p:nvPr/>
        </p:nvSpPr>
        <p:spPr>
          <a:xfrm>
            <a:off x="4594370" y="2206257"/>
            <a:ext cx="3180826" cy="354064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ACTIONS</a:t>
            </a:r>
          </a:p>
          <a:p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Reedbed management</a:t>
            </a:r>
          </a:p>
          <a:p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Undertake protected species surveys to establish baseline of ecology for future monitoring</a:t>
            </a:r>
          </a:p>
          <a:p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Produce management plan for ongoing maintenance and enhancement of section</a:t>
            </a:r>
          </a:p>
          <a:p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Community engagement is particularly important to help the relationships between path users and the angling society – explain species interactions and health of the ecosystem and important of disturbance and management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CCAA21D-2EBB-4255-A403-AD885F6505EC}"/>
              </a:ext>
            </a:extLst>
          </p:cNvPr>
          <p:cNvSpPr txBox="1">
            <a:spLocks/>
          </p:cNvSpPr>
          <p:nvPr/>
        </p:nvSpPr>
        <p:spPr>
          <a:xfrm>
            <a:off x="7959754" y="2206257"/>
            <a:ext cx="3180826" cy="354064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ECOLOGY</a:t>
            </a:r>
          </a:p>
          <a:p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Potential roosting features of bats identified on mature trees</a:t>
            </a:r>
          </a:p>
          <a:p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Swans and various waterbird species present</a:t>
            </a:r>
          </a:p>
          <a:p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Potential for water vole</a:t>
            </a:r>
          </a:p>
          <a:p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Reedbed and scrub habitats</a:t>
            </a:r>
          </a:p>
          <a:p>
            <a:pPr marL="0" indent="0">
              <a:buNone/>
            </a:pPr>
            <a:endParaRPr lang="en-GB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030E95-8AA2-4E86-A27B-2015AF51A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4" y="713571"/>
            <a:ext cx="1720514" cy="142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6700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BrushVTI">
  <a:themeElements>
    <a:clrScheme name="AnalogousFromLightSeed_2SEEDS">
      <a:dk1>
        <a:srgbClr val="000000"/>
      </a:dk1>
      <a:lt1>
        <a:srgbClr val="FFFFFF"/>
      </a:lt1>
      <a:dk2>
        <a:srgbClr val="393220"/>
      </a:dk2>
      <a:lt2>
        <a:srgbClr val="E2E4E8"/>
      </a:lt2>
      <a:accent1>
        <a:srgbClr val="B5A066"/>
      </a:accent1>
      <a:accent2>
        <a:srgbClr val="CC937A"/>
      </a:accent2>
      <a:accent3>
        <a:srgbClr val="9EA66D"/>
      </a:accent3>
      <a:accent4>
        <a:srgbClr val="63AF9C"/>
      </a:accent4>
      <a:accent5>
        <a:srgbClr val="67ABB8"/>
      </a:accent5>
      <a:accent6>
        <a:srgbClr val="7196C8"/>
      </a:accent6>
      <a:hlink>
        <a:srgbClr val="697CAE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857</Words>
  <Application>Microsoft Macintosh PowerPoint</Application>
  <PresentationFormat>Widescreen</PresentationFormat>
  <Paragraphs>116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Century Gothic</vt:lpstr>
      <vt:lpstr>Elephant</vt:lpstr>
      <vt:lpstr>Gill Sans MT</vt:lpstr>
      <vt:lpstr>Goudy Old Style</vt:lpstr>
      <vt:lpstr>Helvetica</vt:lpstr>
      <vt:lpstr>Symbol</vt:lpstr>
      <vt:lpstr>ClassicFrameVTI</vt:lpstr>
      <vt:lpstr>BrushVTI</vt:lpstr>
      <vt:lpstr>Oakham Canal Regeneration project</vt:lpstr>
      <vt:lpstr>Project aim</vt:lpstr>
      <vt:lpstr>Section 1</vt:lpstr>
      <vt:lpstr>SECTION 1 - Photos</vt:lpstr>
      <vt:lpstr>Section 2</vt:lpstr>
      <vt:lpstr>SECTION 2 - Photos</vt:lpstr>
      <vt:lpstr>Section 3</vt:lpstr>
      <vt:lpstr>SECTION 3 - Photos</vt:lpstr>
      <vt:lpstr>Section 4</vt:lpstr>
      <vt:lpstr>SECTION 4 - Photos</vt:lpstr>
      <vt:lpstr>Section 5</vt:lpstr>
      <vt:lpstr>SECTION 5 - Photos</vt:lpstr>
      <vt:lpstr>Section 6</vt:lpstr>
      <vt:lpstr>SECTION 6 - Photos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Gavin Mullan</dc:creator>
  <cp:lastModifiedBy>Stephanie Ross</cp:lastModifiedBy>
  <cp:revision>19</cp:revision>
  <dcterms:created xsi:type="dcterms:W3CDTF">2021-01-12T16:25:14Z</dcterms:created>
  <dcterms:modified xsi:type="dcterms:W3CDTF">2021-03-05T19:22:42Z</dcterms:modified>
</cp:coreProperties>
</file>